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3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656" autoAdjust="0"/>
  </p:normalViewPr>
  <p:slideViewPr>
    <p:cSldViewPr>
      <p:cViewPr varScale="1">
        <p:scale>
          <a:sx n="53" d="100"/>
          <a:sy n="53" d="100"/>
        </p:scale>
        <p:origin x="-18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AF2C1-05FF-43A7-BDF8-901646077CDE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CF44C-C1D0-4D0D-90E5-44E9D822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-Verbal praise by</a:t>
            </a:r>
            <a:r>
              <a:rPr lang="en-US" baseline="0" dirty="0" smtClean="0"/>
              <a:t> teacher to</a:t>
            </a:r>
            <a:r>
              <a:rPr lang="en-US" dirty="0" smtClean="0"/>
              <a:t> an inattentive high school student</a:t>
            </a:r>
          </a:p>
          <a:p>
            <a:r>
              <a:rPr lang="en-US" dirty="0" smtClean="0"/>
              <a:t>-Observe and record the student’s behavior for two weeks without any intervention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(baseline)</a:t>
            </a:r>
          </a:p>
          <a:p>
            <a:r>
              <a:rPr lang="en-US" dirty="0" smtClean="0"/>
              <a:t>-Provide verbal praise when the student is on task for two weeks </a:t>
            </a:r>
            <a:r>
              <a:rPr lang="en-US" dirty="0" smtClean="0">
                <a:solidFill>
                  <a:srgbClr val="FF0000"/>
                </a:solidFill>
              </a:rPr>
              <a:t>(intervention or treatment)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F44C-C1D0-4D0D-90E5-44E9D822A97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1- Observe a high school student’s inattentive behavior for two weeks (baseline)</a:t>
            </a:r>
          </a:p>
          <a:p>
            <a:r>
              <a:rPr lang="en-US" dirty="0" smtClean="0"/>
              <a:t>2- Provide verbal praise for desired behavior for two weeks (treatment phase)</a:t>
            </a:r>
          </a:p>
          <a:p>
            <a:r>
              <a:rPr lang="en-US" dirty="0" smtClean="0"/>
              <a:t>3- Remove treatment and observe behavior for two weeks (baseline)</a:t>
            </a:r>
          </a:p>
          <a:p>
            <a:r>
              <a:rPr lang="en-US" dirty="0" smtClean="0"/>
              <a:t>4- Provide verbal praise for desired behavior for two weeks (treatment phase)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F44C-C1D0-4D0D-90E5-44E9D822A97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(different settings):</a:t>
            </a:r>
          </a:p>
          <a:p>
            <a:r>
              <a:rPr lang="en-US" dirty="0" smtClean="0"/>
              <a:t>1-</a:t>
            </a:r>
            <a:r>
              <a:rPr lang="en-US" baseline="0" dirty="0" smtClean="0"/>
              <a:t> </a:t>
            </a:r>
            <a:r>
              <a:rPr lang="en-US" dirty="0" smtClean="0"/>
              <a:t>Student exhibits disruptive behavior in art, math, and social studies</a:t>
            </a:r>
          </a:p>
          <a:p>
            <a:r>
              <a:rPr lang="en-US" dirty="0" smtClean="0"/>
              <a:t>2-</a:t>
            </a:r>
            <a:r>
              <a:rPr lang="en-US" baseline="0" dirty="0" smtClean="0"/>
              <a:t> </a:t>
            </a:r>
            <a:r>
              <a:rPr lang="en-US" dirty="0" smtClean="0"/>
              <a:t>Baseline (e.g. talking in class) is observed in each setting (art, math, science class)</a:t>
            </a:r>
          </a:p>
          <a:p>
            <a:r>
              <a:rPr lang="en-US" dirty="0" smtClean="0"/>
              <a:t>3- Art teacher implements an intervention (e.g. verbal</a:t>
            </a:r>
            <a:r>
              <a:rPr lang="en-US" baseline="0" dirty="0" smtClean="0"/>
              <a:t> praise when quiet)</a:t>
            </a:r>
            <a:endParaRPr lang="en-US" dirty="0" smtClean="0"/>
          </a:p>
          <a:p>
            <a:pPr lvl="1"/>
            <a:r>
              <a:rPr lang="en-US" dirty="0" smtClean="0"/>
              <a:t> Math and Social Studies teacher continue baseline</a:t>
            </a:r>
          </a:p>
          <a:p>
            <a:r>
              <a:rPr lang="en-US" dirty="0" smtClean="0"/>
              <a:t>4- Each teacher systematically implements the intervention until it is present in all three settings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F44C-C1D0-4D0D-90E5-44E9D822A97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School district adopts an innovative math text for grades 3-5 (treatment)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Selecting control group within district is impossible because whole district implemented text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However, can compare effects of treatment with scores on state tests from past years (old baseline data)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F44C-C1D0-4D0D-90E5-44E9D822A97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53322-66BE-4224-893F-079053DA60E0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5FE53-50FD-4809-9568-9E296C113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Time Series Designs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E. </a:t>
            </a:r>
            <a:r>
              <a:rPr lang="en-US" dirty="0" err="1" smtClean="0"/>
              <a:t>Slavin</a:t>
            </a:r>
            <a:endParaRPr lang="en-US" dirty="0" smtClean="0"/>
          </a:p>
          <a:p>
            <a:r>
              <a:rPr lang="en-US" dirty="0" smtClean="0"/>
              <a:t>Educational Research in an </a:t>
            </a:r>
            <a:r>
              <a:rPr lang="en-US" dirty="0"/>
              <a:t>A</a:t>
            </a:r>
            <a:r>
              <a:rPr lang="en-US" dirty="0" smtClean="0"/>
              <a:t>ge of Accountability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imes New Roman" pitchFamily="-109" charset="0"/>
              </a:rPr>
              <a:t>Time Series Designs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AB Design- Individual</a:t>
            </a:r>
          </a:p>
          <a:p>
            <a:pPr lvl="1"/>
            <a:r>
              <a:rPr lang="en-US" dirty="0" smtClean="0"/>
              <a:t>Baseline, Treatment (AB)</a:t>
            </a:r>
            <a:endParaRPr lang="en-US" dirty="0"/>
          </a:p>
          <a:p>
            <a:pPr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Reversal Design- Individual</a:t>
            </a:r>
          </a:p>
          <a:p>
            <a:pPr lvl="1"/>
            <a:r>
              <a:rPr lang="en-US" dirty="0" smtClean="0"/>
              <a:t>Baseline, Treatment, Baseline (ABA or ABAB)</a:t>
            </a:r>
          </a:p>
          <a:p>
            <a:pPr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Multiple Baseline Design</a:t>
            </a:r>
          </a:p>
          <a:p>
            <a:pPr lvl="1"/>
            <a:r>
              <a:rPr lang="en-US" dirty="0" smtClean="0"/>
              <a:t>Baseline, Treatment</a:t>
            </a:r>
            <a:r>
              <a:rPr lang="en-US" baseline="-25000" dirty="0"/>
              <a:t>S</a:t>
            </a:r>
            <a:r>
              <a:rPr lang="en-US" baseline="-25000" dirty="0" smtClean="0"/>
              <a:t>2</a:t>
            </a:r>
            <a:r>
              <a:rPr lang="en-US" dirty="0" smtClean="0"/>
              <a:t>, Treatment</a:t>
            </a:r>
            <a:r>
              <a:rPr lang="en-US" baseline="-25000" dirty="0" smtClean="0"/>
              <a:t>S3, </a:t>
            </a:r>
            <a:r>
              <a:rPr lang="en-US" dirty="0" smtClean="0"/>
              <a:t>Treatment</a:t>
            </a:r>
            <a:r>
              <a:rPr lang="en-US" baseline="-25000" dirty="0" smtClean="0"/>
              <a:t>S4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Interrupted Time Series (Group as Single Case)</a:t>
            </a:r>
          </a:p>
          <a:p>
            <a:pPr lvl="1"/>
            <a:r>
              <a:rPr lang="en-US" dirty="0" smtClean="0"/>
              <a:t>Baseline for long time,  Treatment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Walker, Copyright 2011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AB Design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None/>
            </a:pPr>
            <a:r>
              <a:rPr lang="en-US" dirty="0" smtClean="0"/>
              <a:t>Compares behavior (DV) before and after a treatment (IV)</a:t>
            </a:r>
          </a:p>
          <a:p>
            <a:pPr eaLnBrk="1" hangingPunct="1">
              <a:buNone/>
            </a:pPr>
            <a:r>
              <a:rPr lang="en-US" dirty="0" smtClean="0"/>
              <a:t>Behavior is observed during a baseline period of no treatment “A”</a:t>
            </a:r>
          </a:p>
          <a:p>
            <a:pPr eaLnBrk="1" hangingPunct="1">
              <a:buNone/>
            </a:pPr>
            <a:r>
              <a:rPr lang="en-US" dirty="0" smtClean="0"/>
              <a:t>Behavior is then observed during a treatment phase “B”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u="sng" dirty="0" smtClean="0"/>
              <a:t>Limitations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/>
              <a:t>Cannot make causal inferences due to lack of replication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Walker, Copyright 2011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Reversal Design</a:t>
            </a:r>
            <a:br>
              <a:rPr lang="en-US" dirty="0" smtClean="0"/>
            </a:br>
            <a:r>
              <a:rPr lang="en-US" dirty="0" smtClean="0"/>
              <a:t>ABA- ABAB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 ABA – baseline observation, followed by a treatment phase, followed by a no treatment observation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ABAB – baseline, treatment phase, no treatment observation, treatment phase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Greater ability to assume causal statements due to intervention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u="sng" dirty="0" smtClean="0"/>
              <a:t>Limitations: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Frequent observation, unethical to reverse positive behaviors, only works if treatment has an immediate and obvious impact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Walker, Copyright 2011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Baseline Design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None/>
            </a:pPr>
            <a:r>
              <a:rPr lang="en-US" sz="3500" dirty="0" smtClean="0"/>
              <a:t>Replication of the A-B-A designs with same individual in different settings OR same individual with different behaviors OR </a:t>
            </a:r>
            <a:r>
              <a:rPr lang="en-US" sz="3500" dirty="0"/>
              <a:t> </a:t>
            </a:r>
            <a:r>
              <a:rPr lang="en-US" sz="3500" dirty="0" smtClean="0"/>
              <a:t>same behavior with different individuals</a:t>
            </a:r>
          </a:p>
          <a:p>
            <a:pPr>
              <a:buNone/>
            </a:pPr>
            <a:r>
              <a:rPr lang="en-US" sz="3500" dirty="0" smtClean="0"/>
              <a:t>Requires only one or a small number of subjects</a:t>
            </a:r>
          </a:p>
          <a:p>
            <a:pPr>
              <a:buNone/>
            </a:pPr>
            <a:r>
              <a:rPr lang="en-US" sz="3500" dirty="0" smtClean="0"/>
              <a:t>Avoids ethical problems of reversal</a:t>
            </a:r>
          </a:p>
          <a:p>
            <a:endParaRPr lang="en-US" sz="3500" dirty="0"/>
          </a:p>
          <a:p>
            <a:pPr>
              <a:buNone/>
            </a:pPr>
            <a:r>
              <a:rPr lang="en-US" sz="3500" u="sng" dirty="0" smtClean="0"/>
              <a:t>Limitations:</a:t>
            </a:r>
          </a:p>
          <a:p>
            <a:pPr>
              <a:buNone/>
            </a:pPr>
            <a:r>
              <a:rPr lang="en-US" sz="3500" dirty="0" smtClean="0"/>
              <a:t>Requires frequent observation</a:t>
            </a:r>
          </a:p>
          <a:p>
            <a:pPr>
              <a:buNone/>
            </a:pPr>
            <a:r>
              <a:rPr lang="en-US" sz="3500" dirty="0" smtClean="0"/>
              <a:t>Only works if treatment has a visible effect soon after it begins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Walker, Copyright 2011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Interrupted Time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/>
              <a:t>Great if several groups but no control group</a:t>
            </a:r>
          </a:p>
          <a:p>
            <a:pPr>
              <a:buNone/>
            </a:pPr>
            <a:r>
              <a:rPr lang="en-US" sz="3000" dirty="0" smtClean="0"/>
              <a:t>Easy to do with state test or benchmark data</a:t>
            </a:r>
          </a:p>
          <a:p>
            <a:pPr>
              <a:buNone/>
            </a:pPr>
            <a:r>
              <a:rPr lang="en-US" sz="3000" dirty="0" smtClean="0"/>
              <a:t>Compare intervention to past data</a:t>
            </a:r>
          </a:p>
          <a:p>
            <a:pPr>
              <a:buNone/>
            </a:pPr>
            <a:endParaRPr lang="en-US" sz="3000" dirty="0"/>
          </a:p>
          <a:p>
            <a:pPr>
              <a:buNone/>
            </a:pPr>
            <a:r>
              <a:rPr lang="en-US" sz="3000" u="sng" dirty="0" smtClean="0"/>
              <a:t>Limitations:</a:t>
            </a:r>
          </a:p>
          <a:p>
            <a:pPr>
              <a:buNone/>
            </a:pPr>
            <a:r>
              <a:rPr lang="en-US" sz="3000" dirty="0" smtClean="0"/>
              <a:t>Must rule out alternative explanations for any gains</a:t>
            </a:r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516</Words>
  <Application>Microsoft Office PowerPoint</Application>
  <PresentationFormat>On-screen Show (4:3)</PresentationFormat>
  <Paragraphs>69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Time Series Designs</vt:lpstr>
      <vt:lpstr>Time Series Designs</vt:lpstr>
      <vt:lpstr>AB Design</vt:lpstr>
      <vt:lpstr>Reversal Design ABA- ABAB</vt:lpstr>
      <vt:lpstr>Multiple Baseline Design</vt:lpstr>
      <vt:lpstr>Interrupted Time Series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Series Designs</dc:title>
  <dc:creator>Owner</dc:creator>
  <cp:lastModifiedBy>Owner</cp:lastModifiedBy>
  <cp:revision>6</cp:revision>
  <dcterms:created xsi:type="dcterms:W3CDTF">2011-02-18T14:25:52Z</dcterms:created>
  <dcterms:modified xsi:type="dcterms:W3CDTF">2011-02-24T21:33:27Z</dcterms:modified>
</cp:coreProperties>
</file>